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1002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5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6D76-7F84-5C44-876B-9D820F61AE5A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D9FA-DEB4-3A4D-A0F0-284AD3022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Logo_Stack_2C_L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350266"/>
            <a:ext cx="1246538" cy="97289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latin typeface="Arial"/>
                <a:cs typeface="Arial"/>
              </a:rPr>
              <a:t>AState.edu</a:t>
            </a:r>
            <a:endParaRPr lang="en-US" sz="900" b="1" dirty="0"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/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@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9869" y="3649982"/>
            <a:ext cx="7402467" cy="193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300" b="1" dirty="0">
                <a:latin typeface="Georgia"/>
                <a:cs typeface="Georgia"/>
              </a:rPr>
              <a:t>Improving Student Learning Behaviors </a:t>
            </a:r>
            <a:endParaRPr lang="en-US" sz="2300" b="1" dirty="0" smtClean="0">
              <a:latin typeface="Georgia"/>
              <a:cs typeface="Georgia"/>
            </a:endParaRPr>
          </a:p>
          <a:p>
            <a:pPr>
              <a:lnSpc>
                <a:spcPct val="110000"/>
              </a:lnSpc>
            </a:pPr>
            <a:r>
              <a:rPr lang="en-US" sz="2300" b="1" dirty="0" smtClean="0">
                <a:latin typeface="Georgia"/>
                <a:cs typeface="Georgia"/>
              </a:rPr>
              <a:t>and </a:t>
            </a:r>
            <a:r>
              <a:rPr lang="en-US" sz="2300" b="1" dirty="0">
                <a:latin typeface="Georgia"/>
                <a:cs typeface="Georgia"/>
              </a:rPr>
              <a:t>Attainment through Incorporation </a:t>
            </a:r>
            <a:endParaRPr lang="en-US" sz="2300" b="1" dirty="0" smtClean="0">
              <a:latin typeface="Georgia"/>
              <a:cs typeface="Georgia"/>
            </a:endParaRPr>
          </a:p>
          <a:p>
            <a:pPr>
              <a:lnSpc>
                <a:spcPct val="110000"/>
              </a:lnSpc>
            </a:pPr>
            <a:r>
              <a:rPr lang="en-US" sz="2300" b="1" dirty="0" smtClean="0">
                <a:latin typeface="Georgia"/>
                <a:cs typeface="Georgia"/>
              </a:rPr>
              <a:t>of </a:t>
            </a:r>
            <a:r>
              <a:rPr lang="en-US" sz="2300" b="1" dirty="0">
                <a:latin typeface="Georgia"/>
                <a:cs typeface="Georgia"/>
              </a:rPr>
              <a:t>Pop Culture</a:t>
            </a:r>
            <a:endParaRPr lang="en-US" sz="2300" b="1" dirty="0" smtClean="0">
              <a:latin typeface="Georgia"/>
              <a:cs typeface="Georgia"/>
            </a:endParaRP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Georgia"/>
                <a:cs typeface="Georgia"/>
              </a:rPr>
              <a:t>presented by: Mandy Northcutt, MS, CPT</a:t>
            </a:r>
            <a:endParaRPr lang="en-US" sz="1200" dirty="0" smtClean="0">
              <a:latin typeface="Georgia"/>
              <a:cs typeface="Georgia"/>
            </a:endParaRPr>
          </a:p>
          <a:p>
            <a:r>
              <a:rPr lang="en-US" sz="1200" dirty="0" smtClean="0">
                <a:latin typeface="Georgia"/>
                <a:cs typeface="Georgia"/>
              </a:rPr>
              <a:t>03/14/18</a:t>
            </a:r>
            <a:endParaRPr lang="en-US" sz="800" dirty="0">
              <a:latin typeface="Georgia"/>
              <a:cs typeface="Georgia"/>
            </a:endParaRPr>
          </a:p>
        </p:txBody>
      </p:sp>
      <p:pic>
        <p:nvPicPr>
          <p:cNvPr id="7" name="Picture 6" descr="ef648e21065259.562faea79cd1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52" y="350266"/>
            <a:ext cx="6698244" cy="31258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6111833" y="3445809"/>
            <a:ext cx="3978675" cy="8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Georgia"/>
                <a:cs typeface="Georgia"/>
              </a:rPr>
              <a:t>Image credit: </a:t>
            </a:r>
            <a:r>
              <a:rPr lang="en-US" sz="800" b="1" dirty="0">
                <a:latin typeface="Georgia"/>
                <a:cs typeface="Georgia"/>
              </a:rPr>
              <a:t>MGM/UA Entertainment Company</a:t>
            </a:r>
          </a:p>
          <a:p>
            <a:r>
              <a:rPr lang="en-US" sz="2000" b="1" dirty="0" smtClean="0">
                <a:latin typeface="Georgia"/>
                <a:cs typeface="Georgia"/>
              </a:rPr>
              <a:t> </a:t>
            </a:r>
            <a:endParaRPr lang="en-US" sz="1600" dirty="0" smtClean="0">
              <a:latin typeface="Georgia"/>
              <a:cs typeface="Georgia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7100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Logo_Stack_2C_L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350266"/>
            <a:ext cx="1246538" cy="97289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latin typeface="Arial"/>
                <a:cs typeface="Arial"/>
              </a:rPr>
              <a:t>AState.edu</a:t>
            </a:r>
            <a:endParaRPr lang="en-US" sz="900" b="1" dirty="0"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/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@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3927" y="3361784"/>
            <a:ext cx="5436851" cy="129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D10024"/>
                </a:solidFill>
                <a:latin typeface="Georgia"/>
                <a:cs typeface="Georgia"/>
              </a:rPr>
              <a:t>The Why.</a:t>
            </a: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4479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Georgia"/>
                <a:cs typeface="Georgia"/>
              </a:rPr>
              <a:t>Ding Ding – Round 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5" name="Picture 4" descr="freeimagedesignsboxingglov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156" y="2776786"/>
            <a:ext cx="2884484" cy="332677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808207" y="6103559"/>
            <a:ext cx="2511656" cy="1837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88975" dist="1295400" dir="5400000" rotWithShape="0">
              <a:srgbClr val="000000">
                <a:alpha val="7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11225" dist="1409700" dir="2000400" sx="104000" sy="104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4039" y="6292150"/>
            <a:ext cx="3978675" cy="8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Georgia"/>
                <a:cs typeface="Georgia"/>
              </a:rPr>
              <a:t>Image credit: </a:t>
            </a:r>
            <a:r>
              <a:rPr lang="en-US" sz="800" b="1" dirty="0" err="1" smtClean="0">
                <a:latin typeface="Georgia"/>
                <a:cs typeface="Georgia"/>
              </a:rPr>
              <a:t>FreeImageDesigns.com</a:t>
            </a:r>
            <a:endParaRPr lang="en-US" sz="800" b="1" dirty="0">
              <a:latin typeface="Georgia"/>
              <a:cs typeface="Georgia"/>
            </a:endParaRPr>
          </a:p>
          <a:p>
            <a:r>
              <a:rPr lang="en-US" sz="2000" b="1" dirty="0" smtClean="0">
                <a:latin typeface="Georgia"/>
                <a:cs typeface="Georgia"/>
              </a:rPr>
              <a:t> </a:t>
            </a:r>
            <a:endParaRPr lang="en-US" sz="1600" dirty="0" smtClean="0">
              <a:latin typeface="Georgia"/>
              <a:cs typeface="Georgia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4771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Logo_Stack_2C_L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350266"/>
            <a:ext cx="1246538" cy="97289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latin typeface="Arial"/>
                <a:cs typeface="Arial"/>
              </a:rPr>
              <a:t>AState.edu</a:t>
            </a:r>
            <a:endParaRPr lang="en-US" sz="900" b="1" dirty="0"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/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@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3927" y="3361784"/>
            <a:ext cx="5436851" cy="129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D10024"/>
                </a:solidFill>
                <a:latin typeface="Georgia"/>
                <a:cs typeface="Georgia"/>
              </a:rPr>
              <a:t>The How.</a:t>
            </a: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453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Georgia"/>
                <a:cs typeface="Georgia"/>
              </a:rPr>
              <a:t>Ding Ding – Round 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5" name="Picture 14" descr="freeimagedesignsboxingglov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156" y="2776786"/>
            <a:ext cx="2884484" cy="332677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808207" y="6103559"/>
            <a:ext cx="2511656" cy="1837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88975" dist="1295400" dir="5400000" rotWithShape="0">
              <a:srgbClr val="000000">
                <a:alpha val="7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11225" dist="1409700" dir="2000400" sx="104000" sy="104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94039" y="6292150"/>
            <a:ext cx="3978675" cy="8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Georgia"/>
                <a:cs typeface="Georgia"/>
              </a:rPr>
              <a:t>Image credit: </a:t>
            </a:r>
            <a:r>
              <a:rPr lang="en-US" sz="800" b="1" dirty="0" err="1" smtClean="0">
                <a:latin typeface="Georgia"/>
                <a:cs typeface="Georgia"/>
              </a:rPr>
              <a:t>FreeImageDesigns.com</a:t>
            </a:r>
            <a:endParaRPr lang="en-US" sz="800" b="1" dirty="0">
              <a:latin typeface="Georgia"/>
              <a:cs typeface="Georgia"/>
            </a:endParaRPr>
          </a:p>
          <a:p>
            <a:r>
              <a:rPr lang="en-US" sz="2000" b="1" dirty="0" smtClean="0">
                <a:latin typeface="Georgia"/>
                <a:cs typeface="Georgia"/>
              </a:rPr>
              <a:t> </a:t>
            </a:r>
            <a:endParaRPr lang="en-US" sz="1600" dirty="0" smtClean="0">
              <a:latin typeface="Georgia"/>
              <a:cs typeface="Georgia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2508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259746" y="5979715"/>
            <a:ext cx="847834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UnivLogo_Horiz_2C_L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6112302"/>
            <a:ext cx="2303122" cy="61855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14231" y="629708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latin typeface="Arial"/>
                <a:cs typeface="Arial"/>
              </a:rPr>
              <a:t>AState.edu</a:t>
            </a:r>
            <a:endParaRPr lang="en-US" sz="900" b="1" dirty="0">
              <a:latin typeface="Arial"/>
              <a:cs typeface="Arial"/>
            </a:endParaRPr>
          </a:p>
        </p:txBody>
      </p:sp>
      <p:pic>
        <p:nvPicPr>
          <p:cNvPr id="20" name="Picture 19" descr="FB-f-Logo__blue_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350" y="6350205"/>
            <a:ext cx="165326" cy="165326"/>
          </a:xfrm>
          <a:prstGeom prst="rect">
            <a:avLst/>
          </a:prstGeom>
        </p:spPr>
      </p:pic>
      <p:pic>
        <p:nvPicPr>
          <p:cNvPr id="21" name="Picture 20" descr="twitter-bird-light-b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97" y="6290489"/>
            <a:ext cx="274971" cy="274971"/>
          </a:xfrm>
          <a:prstGeom prst="rect">
            <a:avLst/>
          </a:prstGeom>
        </p:spPr>
      </p:pic>
      <p:pic>
        <p:nvPicPr>
          <p:cNvPr id="22" name="Picture 21" descr="world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917" y="6347057"/>
            <a:ext cx="168411" cy="16841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587664" y="6303137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/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25679" y="6294722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@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746" y="1117526"/>
            <a:ext cx="6783614" cy="406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eorgia"/>
                <a:cs typeface="Georgia"/>
              </a:rPr>
              <a:t>Two Parts</a:t>
            </a:r>
          </a:p>
          <a:p>
            <a:pPr>
              <a:lnSpc>
                <a:spcPts val="2200"/>
              </a:lnSpc>
            </a:pPr>
            <a:r>
              <a:rPr lang="en-US" sz="1600" b="1" dirty="0" smtClean="0">
                <a:solidFill>
                  <a:srgbClr val="D10024"/>
                </a:solidFill>
                <a:latin typeface="Georgia"/>
                <a:cs typeface="Georgia"/>
              </a:rPr>
              <a:t>Individual Paper</a:t>
            </a: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Needs Analysis</a:t>
            </a: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Identification of Exercises (Rocky/</a:t>
            </a:r>
            <a:r>
              <a:rPr lang="en-US" sz="1600" dirty="0" err="1" smtClean="0">
                <a:latin typeface="Georgia"/>
                <a:cs typeface="Georgia"/>
              </a:rPr>
              <a:t>Drago</a:t>
            </a:r>
            <a:r>
              <a:rPr lang="en-US" sz="1600" dirty="0" smtClean="0">
                <a:latin typeface="Georgia"/>
                <a:cs typeface="Georgia"/>
              </a:rPr>
              <a:t>)</a:t>
            </a: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Physiological Responses</a:t>
            </a: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Discussion/Conclusion</a:t>
            </a: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  <a:p>
            <a:pPr>
              <a:lnSpc>
                <a:spcPts val="2200"/>
              </a:lnSpc>
            </a:pPr>
            <a:r>
              <a:rPr lang="en-US" sz="1600" b="1" dirty="0" smtClean="0">
                <a:solidFill>
                  <a:srgbClr val="D10024"/>
                </a:solidFill>
                <a:latin typeface="Georgia"/>
                <a:cs typeface="Georgia"/>
              </a:rPr>
              <a:t>Oral Group Presentation / Debate</a:t>
            </a:r>
            <a:r>
              <a:rPr lang="en-US" sz="1600" dirty="0" smtClean="0">
                <a:solidFill>
                  <a:srgbClr val="D10024"/>
                </a:solidFill>
                <a:latin typeface="Georgia"/>
                <a:cs typeface="Georgia"/>
              </a:rPr>
              <a:t> </a:t>
            </a:r>
            <a:endParaRPr lang="en-US" sz="1600" dirty="0">
              <a:solidFill>
                <a:srgbClr val="D10024"/>
              </a:solidFill>
              <a:latin typeface="Georgia"/>
              <a:cs typeface="Georgia"/>
            </a:endParaRP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Define Stance with Their Fighter</a:t>
            </a:r>
            <a:endParaRPr lang="en-US" sz="1600" dirty="0">
              <a:latin typeface="Georgia"/>
              <a:cs typeface="Georgia"/>
            </a:endParaRP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Provide Evidence to Support Stance</a:t>
            </a:r>
            <a:endParaRPr lang="en-US" sz="1600" dirty="0">
              <a:latin typeface="Georgia"/>
              <a:cs typeface="Georgia"/>
            </a:endParaRP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Able to Challenge Opposing Team’s Stance</a:t>
            </a:r>
          </a:p>
          <a:p>
            <a:pPr marL="285750" indent="-285750">
              <a:lnSpc>
                <a:spcPts val="2200"/>
              </a:lnSpc>
              <a:buFont typeface="Wingdings" charset="2"/>
              <a:buChar char="§"/>
            </a:pPr>
            <a:r>
              <a:rPr lang="en-US" sz="1600" dirty="0" smtClean="0">
                <a:latin typeface="Georgia"/>
                <a:cs typeface="Georgia"/>
              </a:rPr>
              <a:t>When Challenged – Able to Support their </a:t>
            </a:r>
          </a:p>
          <a:p>
            <a:pPr>
              <a:lnSpc>
                <a:spcPts val="2200"/>
              </a:lnSpc>
            </a:pPr>
            <a:r>
              <a:rPr lang="en-US" sz="1600" dirty="0" smtClean="0">
                <a:latin typeface="Georgia"/>
                <a:cs typeface="Georgia"/>
              </a:rPr>
              <a:t>      Rationale with Further Supporting Information.</a:t>
            </a: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746" y="426303"/>
            <a:ext cx="4161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srgbClr val="D10024"/>
                </a:solidFill>
                <a:latin typeface="Georgia"/>
                <a:cs typeface="Georgia"/>
              </a:rPr>
              <a:t>ROCKY IV MODEL</a:t>
            </a:r>
            <a:endParaRPr lang="en-US" dirty="0">
              <a:solidFill>
                <a:srgbClr val="D10024"/>
              </a:solidFill>
              <a:latin typeface="Arial"/>
              <a:cs typeface="Arial"/>
            </a:endParaRPr>
          </a:p>
        </p:txBody>
      </p:sp>
      <p:pic>
        <p:nvPicPr>
          <p:cNvPr id="12" name="Picture 11" descr="edI4vIemJ5NwIORVbGtLdbJA2ih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917" y="568991"/>
            <a:ext cx="3215263" cy="482289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98291" y="5391886"/>
            <a:ext cx="3978675" cy="8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Georgia"/>
                <a:cs typeface="Georgia"/>
              </a:rPr>
              <a:t>Image credit: </a:t>
            </a:r>
            <a:r>
              <a:rPr lang="en-US" sz="800" b="1" dirty="0">
                <a:latin typeface="Georgia"/>
                <a:cs typeface="Georgia"/>
              </a:rPr>
              <a:t>MGM/UA Entertainment Company</a:t>
            </a:r>
          </a:p>
          <a:p>
            <a:r>
              <a:rPr lang="en-US" sz="2000" b="1" dirty="0" smtClean="0">
                <a:latin typeface="Georgia"/>
                <a:cs typeface="Georgia"/>
              </a:rPr>
              <a:t> </a:t>
            </a:r>
            <a:endParaRPr lang="en-US" sz="1600" dirty="0" smtClean="0">
              <a:latin typeface="Georgia"/>
              <a:cs typeface="Georgia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6211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Logo_Stack_2C_L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6" y="350266"/>
            <a:ext cx="1246538" cy="97289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41533" y="350266"/>
            <a:ext cx="0" cy="6197822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156" y="5821179"/>
            <a:ext cx="7875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latin typeface="Arial"/>
                <a:cs typeface="Arial"/>
              </a:rPr>
              <a:t>AState.edu</a:t>
            </a:r>
            <a:endParaRPr lang="en-US" sz="900" b="1" dirty="0">
              <a:latin typeface="Arial"/>
              <a:cs typeface="Arial"/>
            </a:endParaRPr>
          </a:p>
        </p:txBody>
      </p:sp>
      <p:pic>
        <p:nvPicPr>
          <p:cNvPr id="10" name="Picture 9" descr="FB-f-Logo__blue_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6103558"/>
            <a:ext cx="165326" cy="165326"/>
          </a:xfrm>
          <a:prstGeom prst="rect">
            <a:avLst/>
          </a:prstGeom>
        </p:spPr>
      </p:pic>
      <p:pic>
        <p:nvPicPr>
          <p:cNvPr id="11" name="Picture 10" descr="twitter-bird-light-b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4" y="6273117"/>
            <a:ext cx="274971" cy="274971"/>
          </a:xfrm>
          <a:prstGeom prst="rect">
            <a:avLst/>
          </a:prstGeom>
        </p:spPr>
      </p:pic>
      <p:pic>
        <p:nvPicPr>
          <p:cNvPr id="12" name="Picture 11" descr="world-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7" y="5871147"/>
            <a:ext cx="168411" cy="168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1" y="6056490"/>
            <a:ext cx="1018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/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156" y="6268884"/>
            <a:ext cx="10991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Arial"/>
                <a:cs typeface="Arial"/>
              </a:rPr>
              <a:t>@</a:t>
            </a:r>
            <a:r>
              <a:rPr lang="en-US" sz="900" b="1" dirty="0" err="1" smtClean="0">
                <a:latin typeface="Arial"/>
                <a:cs typeface="Arial"/>
              </a:rPr>
              <a:t>ArkansasState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9682" y="297882"/>
            <a:ext cx="38428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Georgia"/>
                <a:cs typeface="Georgia"/>
              </a:rPr>
              <a:t>Ding Ding – </a:t>
            </a:r>
            <a:r>
              <a:rPr lang="en-US" sz="3600" dirty="0" smtClean="0">
                <a:solidFill>
                  <a:prstClr val="black"/>
                </a:solidFill>
                <a:latin typeface="Georgia"/>
                <a:cs typeface="Georgia"/>
              </a:rPr>
              <a:t>Final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5" name="Picture 14" descr="freeimagedesignsboxingglov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156" y="2776786"/>
            <a:ext cx="2884484" cy="332677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808207" y="6103559"/>
            <a:ext cx="2511656" cy="1837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88975" dist="1295400" dir="5400000" rotWithShape="0">
              <a:srgbClr val="000000">
                <a:alpha val="7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11225" dist="1409700" dir="2000400" sx="104000" sy="104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94039" y="6292150"/>
            <a:ext cx="3978675" cy="8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Georgia"/>
                <a:cs typeface="Georgia"/>
              </a:rPr>
              <a:t>Image credit: </a:t>
            </a:r>
            <a:r>
              <a:rPr lang="en-US" sz="800" b="1" dirty="0" err="1" smtClean="0">
                <a:latin typeface="Georgia"/>
                <a:cs typeface="Georgia"/>
              </a:rPr>
              <a:t>FreeImageDesigns.com</a:t>
            </a:r>
            <a:endParaRPr lang="en-US" sz="800" b="1" dirty="0">
              <a:latin typeface="Georgia"/>
              <a:cs typeface="Georgia"/>
            </a:endParaRPr>
          </a:p>
          <a:p>
            <a:r>
              <a:rPr lang="en-US" sz="2000" b="1" dirty="0" smtClean="0">
                <a:latin typeface="Georgia"/>
                <a:cs typeface="Georgia"/>
              </a:rPr>
              <a:t> </a:t>
            </a:r>
            <a:endParaRPr lang="en-US" sz="1600" dirty="0" smtClean="0">
              <a:latin typeface="Georgia"/>
              <a:cs typeface="Georgia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3927" y="2919447"/>
            <a:ext cx="5436851" cy="2215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rgbClr val="D10024"/>
                </a:solidFill>
                <a:latin typeface="Georgia"/>
                <a:cs typeface="Georgia"/>
              </a:rPr>
              <a:t>The </a:t>
            </a:r>
            <a:r>
              <a:rPr lang="en-US" sz="6000" i="1" dirty="0" smtClean="0">
                <a:solidFill>
                  <a:srgbClr val="D10024"/>
                </a:solidFill>
                <a:latin typeface="Georgia"/>
                <a:cs typeface="Georgia"/>
              </a:rPr>
              <a:t>Final Decision.</a:t>
            </a:r>
            <a:endParaRPr lang="en-US" sz="6000" i="1" dirty="0" smtClean="0">
              <a:solidFill>
                <a:srgbClr val="D10024"/>
              </a:solidFill>
              <a:latin typeface="Georgia"/>
              <a:cs typeface="Georgia"/>
            </a:endParaRPr>
          </a:p>
          <a:p>
            <a:pPr marL="742950" lvl="1" indent="-285750">
              <a:lnSpc>
                <a:spcPts val="2200"/>
              </a:lnSpc>
              <a:buFont typeface="Wingdings" charset="2"/>
              <a:buChar char="§"/>
            </a:pPr>
            <a:endParaRPr lang="en-US" sz="16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30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164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Clark</dc:creator>
  <cp:lastModifiedBy>Mandy Northcutt</cp:lastModifiedBy>
  <cp:revision>31</cp:revision>
  <cp:lastPrinted>2018-03-08T16:56:52Z</cp:lastPrinted>
  <dcterms:created xsi:type="dcterms:W3CDTF">2013-08-23T15:55:02Z</dcterms:created>
  <dcterms:modified xsi:type="dcterms:W3CDTF">2018-03-08T22:48:43Z</dcterms:modified>
</cp:coreProperties>
</file>