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57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1002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28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4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3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2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4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5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3/8/18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4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3/8/18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3/8/18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2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3/8/18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88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3/8/18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6D76-7F84-5C44-876B-9D820F61AE5A}" type="datetimeFigureOut">
              <a:rPr lang="en-US" smtClean="0"/>
              <a:t>3/8/18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4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F6D76-7F84-5C44-876B-9D820F61AE5A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CD9FA-DEB4-3A4D-A0F0-284AD3022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2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vLogo_Stack_2C_Ligh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350266"/>
            <a:ext cx="1246538" cy="97289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741533" y="350266"/>
            <a:ext cx="0" cy="6197822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8156" y="5821179"/>
            <a:ext cx="7875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 smtClean="0">
                <a:latin typeface="Arial"/>
                <a:cs typeface="Arial"/>
              </a:rPr>
              <a:t>AState.edu</a:t>
            </a:r>
            <a:endParaRPr lang="en-US" sz="900" b="1" dirty="0">
              <a:latin typeface="Arial"/>
              <a:cs typeface="Arial"/>
            </a:endParaRPr>
          </a:p>
        </p:txBody>
      </p:sp>
      <p:pic>
        <p:nvPicPr>
          <p:cNvPr id="10" name="Picture 9" descr="FB-f-Logo__blue_2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6103558"/>
            <a:ext cx="165326" cy="165326"/>
          </a:xfrm>
          <a:prstGeom prst="rect">
            <a:avLst/>
          </a:prstGeom>
        </p:spPr>
      </p:pic>
      <p:pic>
        <p:nvPicPr>
          <p:cNvPr id="11" name="Picture 10" descr="twitter-bird-light-bg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6273117"/>
            <a:ext cx="274971" cy="274971"/>
          </a:xfrm>
          <a:prstGeom prst="rect">
            <a:avLst/>
          </a:prstGeom>
        </p:spPr>
      </p:pic>
      <p:pic>
        <p:nvPicPr>
          <p:cNvPr id="12" name="Picture 11" descr="world-ic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5871147"/>
            <a:ext cx="168411" cy="1684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35761" y="6056490"/>
            <a:ext cx="10186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latin typeface="Arial"/>
                <a:cs typeface="Arial"/>
              </a:rPr>
              <a:t>/</a:t>
            </a:r>
            <a:r>
              <a:rPr lang="en-US" sz="900" b="1" dirty="0" err="1" smtClean="0">
                <a:latin typeface="Arial"/>
                <a:cs typeface="Arial"/>
              </a:rPr>
              <a:t>ArkansasState</a:t>
            </a:r>
            <a:endParaRPr lang="en-US" sz="900" b="1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156" y="6268884"/>
            <a:ext cx="10991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latin typeface="Arial"/>
                <a:cs typeface="Arial"/>
              </a:rPr>
              <a:t>@</a:t>
            </a:r>
            <a:r>
              <a:rPr lang="en-US" sz="900" b="1" dirty="0" err="1" smtClean="0">
                <a:latin typeface="Arial"/>
                <a:cs typeface="Arial"/>
              </a:rPr>
              <a:t>ArkansasState</a:t>
            </a:r>
            <a:endParaRPr lang="en-US" sz="900" b="1" dirty="0"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69869" y="3649982"/>
            <a:ext cx="7402467" cy="1937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300" b="1" dirty="0">
                <a:latin typeface="Georgia"/>
                <a:cs typeface="Georgia"/>
              </a:rPr>
              <a:t>Improving Student Learning Behaviors </a:t>
            </a:r>
            <a:endParaRPr lang="en-US" sz="2300" b="1" dirty="0" smtClean="0">
              <a:latin typeface="Georgia"/>
              <a:cs typeface="Georgia"/>
            </a:endParaRPr>
          </a:p>
          <a:p>
            <a:pPr>
              <a:lnSpc>
                <a:spcPct val="110000"/>
              </a:lnSpc>
            </a:pPr>
            <a:r>
              <a:rPr lang="en-US" sz="2300" b="1" dirty="0" smtClean="0">
                <a:latin typeface="Georgia"/>
                <a:cs typeface="Georgia"/>
              </a:rPr>
              <a:t>and </a:t>
            </a:r>
            <a:r>
              <a:rPr lang="en-US" sz="2300" b="1" dirty="0">
                <a:latin typeface="Georgia"/>
                <a:cs typeface="Georgia"/>
              </a:rPr>
              <a:t>Attainment through Incorporation </a:t>
            </a:r>
            <a:endParaRPr lang="en-US" sz="2300" b="1" dirty="0" smtClean="0">
              <a:latin typeface="Georgia"/>
              <a:cs typeface="Georgia"/>
            </a:endParaRPr>
          </a:p>
          <a:p>
            <a:pPr>
              <a:lnSpc>
                <a:spcPct val="110000"/>
              </a:lnSpc>
            </a:pPr>
            <a:r>
              <a:rPr lang="en-US" sz="2300" b="1" dirty="0" smtClean="0">
                <a:latin typeface="Georgia"/>
                <a:cs typeface="Georgia"/>
              </a:rPr>
              <a:t>of </a:t>
            </a:r>
            <a:r>
              <a:rPr lang="en-US" sz="2300" b="1" dirty="0">
                <a:latin typeface="Georgia"/>
                <a:cs typeface="Georgia"/>
              </a:rPr>
              <a:t>Pop Culture</a:t>
            </a:r>
            <a:endParaRPr lang="en-US" sz="2300" b="1" dirty="0" smtClean="0">
              <a:latin typeface="Georgia"/>
              <a:cs typeface="Georgia"/>
            </a:endParaRPr>
          </a:p>
          <a:p>
            <a:endParaRPr lang="en-US" sz="1600" dirty="0" smtClean="0">
              <a:latin typeface="Arial"/>
              <a:cs typeface="Arial"/>
            </a:endParaRPr>
          </a:p>
          <a:p>
            <a:r>
              <a:rPr lang="en-US" sz="1600" dirty="0" smtClean="0">
                <a:latin typeface="Georgia"/>
                <a:cs typeface="Georgia"/>
              </a:rPr>
              <a:t>presented by: Mandy Northcutt, MS, CPT</a:t>
            </a:r>
            <a:endParaRPr lang="en-US" sz="1200" dirty="0" smtClean="0">
              <a:latin typeface="Georgia"/>
              <a:cs typeface="Georgia"/>
            </a:endParaRPr>
          </a:p>
          <a:p>
            <a:r>
              <a:rPr lang="en-US" sz="1200" dirty="0" smtClean="0">
                <a:latin typeface="Georgia"/>
                <a:cs typeface="Georgia"/>
              </a:rPr>
              <a:t>03/14/18</a:t>
            </a:r>
            <a:endParaRPr lang="en-US" sz="800" dirty="0">
              <a:latin typeface="Georgia"/>
              <a:cs typeface="Georgia"/>
            </a:endParaRPr>
          </a:p>
        </p:txBody>
      </p:sp>
      <p:pic>
        <p:nvPicPr>
          <p:cNvPr id="7" name="Picture 6" descr="ef648e21065259.562faea79cd19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052" y="350266"/>
            <a:ext cx="6698244" cy="312584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TextBox 15"/>
          <p:cNvSpPr txBox="1"/>
          <p:nvPr/>
        </p:nvSpPr>
        <p:spPr>
          <a:xfrm>
            <a:off x="6111833" y="3445809"/>
            <a:ext cx="3978675" cy="83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Georgia"/>
                <a:cs typeface="Georgia"/>
              </a:rPr>
              <a:t>Image credit: </a:t>
            </a:r>
            <a:r>
              <a:rPr lang="en-US" sz="800" b="1" dirty="0">
                <a:latin typeface="Georgia"/>
                <a:cs typeface="Georgia"/>
              </a:rPr>
              <a:t>MGM/UA Entertainment Company</a:t>
            </a:r>
          </a:p>
          <a:p>
            <a:r>
              <a:rPr lang="en-US" sz="2000" b="1" dirty="0" smtClean="0">
                <a:latin typeface="Georgia"/>
                <a:cs typeface="Georgia"/>
              </a:rPr>
              <a:t> </a:t>
            </a:r>
            <a:endParaRPr lang="en-US" sz="1600" dirty="0" smtClean="0">
              <a:latin typeface="Georgia"/>
              <a:cs typeface="Georgia"/>
            </a:endParaRPr>
          </a:p>
          <a:p>
            <a:pPr marL="742950" lvl="1" indent="-285750">
              <a:lnSpc>
                <a:spcPts val="2200"/>
              </a:lnSpc>
              <a:buFont typeface="Wingdings" charset="2"/>
              <a:buChar char="§"/>
            </a:pPr>
            <a:endParaRPr lang="en-US" sz="1600" dirty="0" smtClean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271003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vLogo_Stack_2C_Ligh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350266"/>
            <a:ext cx="1246538" cy="97289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741533" y="350266"/>
            <a:ext cx="0" cy="6197822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8156" y="5821179"/>
            <a:ext cx="7875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 smtClean="0">
                <a:latin typeface="Arial"/>
                <a:cs typeface="Arial"/>
              </a:rPr>
              <a:t>AState.edu</a:t>
            </a:r>
            <a:endParaRPr lang="en-US" sz="900" b="1" dirty="0">
              <a:latin typeface="Arial"/>
              <a:cs typeface="Arial"/>
            </a:endParaRPr>
          </a:p>
        </p:txBody>
      </p:sp>
      <p:pic>
        <p:nvPicPr>
          <p:cNvPr id="10" name="Picture 9" descr="FB-f-Logo__blue_2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6103558"/>
            <a:ext cx="165326" cy="165326"/>
          </a:xfrm>
          <a:prstGeom prst="rect">
            <a:avLst/>
          </a:prstGeom>
        </p:spPr>
      </p:pic>
      <p:pic>
        <p:nvPicPr>
          <p:cNvPr id="11" name="Picture 10" descr="twitter-bird-light-bg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6273117"/>
            <a:ext cx="274971" cy="274971"/>
          </a:xfrm>
          <a:prstGeom prst="rect">
            <a:avLst/>
          </a:prstGeom>
        </p:spPr>
      </p:pic>
      <p:pic>
        <p:nvPicPr>
          <p:cNvPr id="12" name="Picture 11" descr="world-ic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5871147"/>
            <a:ext cx="168411" cy="1684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35761" y="6056490"/>
            <a:ext cx="10186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latin typeface="Arial"/>
                <a:cs typeface="Arial"/>
              </a:rPr>
              <a:t>/</a:t>
            </a:r>
            <a:r>
              <a:rPr lang="en-US" sz="900" b="1" dirty="0" err="1" smtClean="0">
                <a:latin typeface="Arial"/>
                <a:cs typeface="Arial"/>
              </a:rPr>
              <a:t>ArkansasState</a:t>
            </a:r>
            <a:endParaRPr lang="en-US" sz="900" b="1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156" y="6268884"/>
            <a:ext cx="10991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latin typeface="Arial"/>
                <a:cs typeface="Arial"/>
              </a:rPr>
              <a:t>@</a:t>
            </a:r>
            <a:r>
              <a:rPr lang="en-US" sz="900" b="1" dirty="0" err="1" smtClean="0">
                <a:latin typeface="Arial"/>
                <a:cs typeface="Arial"/>
              </a:rPr>
              <a:t>ArkansasState</a:t>
            </a:r>
            <a:endParaRPr lang="en-US" sz="900" b="1" dirty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83927" y="3361784"/>
            <a:ext cx="5436851" cy="129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i="1" dirty="0" smtClean="0">
                <a:solidFill>
                  <a:srgbClr val="D10024"/>
                </a:solidFill>
                <a:latin typeface="Georgia"/>
                <a:cs typeface="Georgia"/>
              </a:rPr>
              <a:t>The Why.</a:t>
            </a:r>
          </a:p>
          <a:p>
            <a:pPr marL="742950" lvl="1" indent="-285750">
              <a:lnSpc>
                <a:spcPts val="2200"/>
              </a:lnSpc>
              <a:buFont typeface="Wingdings" charset="2"/>
              <a:buChar char="§"/>
            </a:pPr>
            <a:endParaRPr lang="en-US" sz="1600" dirty="0" smtClean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69682" y="297882"/>
            <a:ext cx="44794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 smtClean="0">
                <a:solidFill>
                  <a:prstClr val="black"/>
                </a:solidFill>
                <a:latin typeface="Georgia"/>
                <a:cs typeface="Georgia"/>
              </a:rPr>
              <a:t>Ding Ding – Round 1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5" name="Picture 4" descr="freeimagedesignsboxingglov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156" y="2776786"/>
            <a:ext cx="2884484" cy="3326772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5808207" y="6103559"/>
            <a:ext cx="2511656" cy="183763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688975" dist="1295400" dir="5400000" rotWithShape="0">
              <a:srgbClr val="000000">
                <a:alpha val="72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911225" dist="1409700" dir="2000400" sx="104000" sy="104000" kx="-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94039" y="6292150"/>
            <a:ext cx="3978675" cy="83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Georgia"/>
                <a:cs typeface="Georgia"/>
              </a:rPr>
              <a:t>Image credit: </a:t>
            </a:r>
            <a:r>
              <a:rPr lang="en-US" sz="800" b="1" dirty="0" err="1" smtClean="0">
                <a:latin typeface="Georgia"/>
                <a:cs typeface="Georgia"/>
              </a:rPr>
              <a:t>FreeImageDesigns.com</a:t>
            </a:r>
            <a:endParaRPr lang="en-US" sz="800" b="1" dirty="0">
              <a:latin typeface="Georgia"/>
              <a:cs typeface="Georgia"/>
            </a:endParaRPr>
          </a:p>
          <a:p>
            <a:r>
              <a:rPr lang="en-US" sz="2000" b="1" dirty="0" smtClean="0">
                <a:latin typeface="Georgia"/>
                <a:cs typeface="Georgia"/>
              </a:rPr>
              <a:t> </a:t>
            </a:r>
            <a:endParaRPr lang="en-US" sz="1600" dirty="0" smtClean="0">
              <a:latin typeface="Georgia"/>
              <a:cs typeface="Georgia"/>
            </a:endParaRPr>
          </a:p>
          <a:p>
            <a:pPr marL="742950" lvl="1" indent="-285750">
              <a:lnSpc>
                <a:spcPts val="2200"/>
              </a:lnSpc>
              <a:buFont typeface="Wingdings" charset="2"/>
              <a:buChar char="§"/>
            </a:pPr>
            <a:endParaRPr lang="en-US" sz="1600" dirty="0" smtClean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47715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vLogo_Stack_2C_Ligh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350266"/>
            <a:ext cx="1246538" cy="97289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741533" y="350266"/>
            <a:ext cx="0" cy="6197822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8156" y="5821179"/>
            <a:ext cx="7875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 smtClean="0">
                <a:latin typeface="Arial"/>
                <a:cs typeface="Arial"/>
              </a:rPr>
              <a:t>AState.edu</a:t>
            </a:r>
            <a:endParaRPr lang="en-US" sz="900" b="1" dirty="0">
              <a:latin typeface="Arial"/>
              <a:cs typeface="Arial"/>
            </a:endParaRPr>
          </a:p>
        </p:txBody>
      </p:sp>
      <p:pic>
        <p:nvPicPr>
          <p:cNvPr id="10" name="Picture 9" descr="FB-f-Logo__blue_2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6103558"/>
            <a:ext cx="165326" cy="165326"/>
          </a:xfrm>
          <a:prstGeom prst="rect">
            <a:avLst/>
          </a:prstGeom>
        </p:spPr>
      </p:pic>
      <p:pic>
        <p:nvPicPr>
          <p:cNvPr id="11" name="Picture 10" descr="twitter-bird-light-bg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6273117"/>
            <a:ext cx="274971" cy="274971"/>
          </a:xfrm>
          <a:prstGeom prst="rect">
            <a:avLst/>
          </a:prstGeom>
        </p:spPr>
      </p:pic>
      <p:pic>
        <p:nvPicPr>
          <p:cNvPr id="12" name="Picture 11" descr="world-ic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5871147"/>
            <a:ext cx="168411" cy="1684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35761" y="6056490"/>
            <a:ext cx="10186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latin typeface="Arial"/>
                <a:cs typeface="Arial"/>
              </a:rPr>
              <a:t>/</a:t>
            </a:r>
            <a:r>
              <a:rPr lang="en-US" sz="900" b="1" dirty="0" err="1" smtClean="0">
                <a:latin typeface="Arial"/>
                <a:cs typeface="Arial"/>
              </a:rPr>
              <a:t>ArkansasState</a:t>
            </a:r>
            <a:endParaRPr lang="en-US" sz="900" b="1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156" y="6268884"/>
            <a:ext cx="10991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latin typeface="Arial"/>
                <a:cs typeface="Arial"/>
              </a:rPr>
              <a:t>@</a:t>
            </a:r>
            <a:r>
              <a:rPr lang="en-US" sz="900" b="1" dirty="0" err="1" smtClean="0">
                <a:latin typeface="Arial"/>
                <a:cs typeface="Arial"/>
              </a:rPr>
              <a:t>ArkansasState</a:t>
            </a:r>
            <a:endParaRPr lang="en-US" sz="900" b="1" dirty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83927" y="3361784"/>
            <a:ext cx="5436851" cy="129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i="1" dirty="0" smtClean="0">
                <a:solidFill>
                  <a:srgbClr val="D10024"/>
                </a:solidFill>
                <a:latin typeface="Georgia"/>
                <a:cs typeface="Georgia"/>
              </a:rPr>
              <a:t>The How.</a:t>
            </a:r>
          </a:p>
          <a:p>
            <a:pPr marL="742950" lvl="1" indent="-285750">
              <a:lnSpc>
                <a:spcPts val="2200"/>
              </a:lnSpc>
              <a:buFont typeface="Wingdings" charset="2"/>
              <a:buChar char="§"/>
            </a:pPr>
            <a:endParaRPr lang="en-US" sz="1600" dirty="0" smtClean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69682" y="297882"/>
            <a:ext cx="45389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 smtClean="0">
                <a:solidFill>
                  <a:prstClr val="black"/>
                </a:solidFill>
                <a:latin typeface="Georgia"/>
                <a:cs typeface="Georgia"/>
              </a:rPr>
              <a:t>Ding Ding – Round 2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15" name="Picture 14" descr="freeimagedesignsboxingglov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156" y="2776786"/>
            <a:ext cx="2884484" cy="3326772"/>
          </a:xfrm>
          <a:prstGeom prst="rect">
            <a:avLst/>
          </a:prstGeom>
        </p:spPr>
      </p:pic>
      <p:sp>
        <p:nvSpPr>
          <p:cNvPr id="17" name="Oval 16"/>
          <p:cNvSpPr/>
          <p:nvPr/>
        </p:nvSpPr>
        <p:spPr>
          <a:xfrm>
            <a:off x="5808207" y="6103559"/>
            <a:ext cx="2511656" cy="183763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688975" dist="1295400" dir="5400000" rotWithShape="0">
              <a:srgbClr val="000000">
                <a:alpha val="72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911225" dist="1409700" dir="2000400" sx="104000" sy="104000" kx="-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94039" y="6292150"/>
            <a:ext cx="3978675" cy="83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Georgia"/>
                <a:cs typeface="Georgia"/>
              </a:rPr>
              <a:t>Image credit: </a:t>
            </a:r>
            <a:r>
              <a:rPr lang="en-US" sz="800" b="1" dirty="0" err="1" smtClean="0">
                <a:latin typeface="Georgia"/>
                <a:cs typeface="Georgia"/>
              </a:rPr>
              <a:t>FreeImageDesigns.com</a:t>
            </a:r>
            <a:endParaRPr lang="en-US" sz="800" b="1" dirty="0">
              <a:latin typeface="Georgia"/>
              <a:cs typeface="Georgia"/>
            </a:endParaRPr>
          </a:p>
          <a:p>
            <a:r>
              <a:rPr lang="en-US" sz="2000" b="1" dirty="0" smtClean="0">
                <a:latin typeface="Georgia"/>
                <a:cs typeface="Georgia"/>
              </a:rPr>
              <a:t> </a:t>
            </a:r>
            <a:endParaRPr lang="en-US" sz="1600" dirty="0" smtClean="0">
              <a:latin typeface="Georgia"/>
              <a:cs typeface="Georgia"/>
            </a:endParaRPr>
          </a:p>
          <a:p>
            <a:pPr marL="742950" lvl="1" indent="-285750">
              <a:lnSpc>
                <a:spcPts val="2200"/>
              </a:lnSpc>
              <a:buFont typeface="Wingdings" charset="2"/>
              <a:buChar char="§"/>
            </a:pPr>
            <a:endParaRPr lang="en-US" sz="1600" dirty="0" smtClean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25083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H="1">
            <a:off x="259746" y="5979715"/>
            <a:ext cx="8478342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UnivLogo_Horiz_2C_Ligh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6112302"/>
            <a:ext cx="2303122" cy="61855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614231" y="6297089"/>
            <a:ext cx="7875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 smtClean="0">
                <a:latin typeface="Arial"/>
                <a:cs typeface="Arial"/>
              </a:rPr>
              <a:t>AState.edu</a:t>
            </a:r>
            <a:endParaRPr lang="en-US" sz="900" b="1" dirty="0">
              <a:latin typeface="Arial"/>
              <a:cs typeface="Arial"/>
            </a:endParaRPr>
          </a:p>
        </p:txBody>
      </p:sp>
      <p:pic>
        <p:nvPicPr>
          <p:cNvPr id="20" name="Picture 19" descr="FB-f-Logo__blue_2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350" y="6350205"/>
            <a:ext cx="165326" cy="165326"/>
          </a:xfrm>
          <a:prstGeom prst="rect">
            <a:avLst/>
          </a:prstGeom>
        </p:spPr>
      </p:pic>
      <p:pic>
        <p:nvPicPr>
          <p:cNvPr id="21" name="Picture 20" descr="twitter-bird-light-bg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97" y="6290489"/>
            <a:ext cx="274971" cy="274971"/>
          </a:xfrm>
          <a:prstGeom prst="rect">
            <a:avLst/>
          </a:prstGeom>
        </p:spPr>
      </p:pic>
      <p:pic>
        <p:nvPicPr>
          <p:cNvPr id="22" name="Picture 21" descr="world-ic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917" y="6347057"/>
            <a:ext cx="168411" cy="16841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587664" y="6303137"/>
            <a:ext cx="10186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latin typeface="Arial"/>
                <a:cs typeface="Arial"/>
              </a:rPr>
              <a:t>/</a:t>
            </a:r>
            <a:r>
              <a:rPr lang="en-US" sz="900" b="1" dirty="0" err="1" smtClean="0">
                <a:latin typeface="Arial"/>
                <a:cs typeface="Arial"/>
              </a:rPr>
              <a:t>ArkansasState</a:t>
            </a:r>
            <a:endParaRPr lang="en-US" sz="900" b="1" dirty="0"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725679" y="6294722"/>
            <a:ext cx="10991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latin typeface="Arial"/>
                <a:cs typeface="Arial"/>
              </a:rPr>
              <a:t>@</a:t>
            </a:r>
            <a:r>
              <a:rPr lang="en-US" sz="900" b="1" dirty="0" err="1" smtClean="0">
                <a:latin typeface="Arial"/>
                <a:cs typeface="Arial"/>
              </a:rPr>
              <a:t>ArkansasState</a:t>
            </a:r>
            <a:endParaRPr lang="en-US" sz="900" b="1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746" y="1117526"/>
            <a:ext cx="6783614" cy="4061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Georgia"/>
                <a:cs typeface="Georgia"/>
              </a:rPr>
              <a:t>Two Parts</a:t>
            </a:r>
          </a:p>
          <a:p>
            <a:pPr>
              <a:lnSpc>
                <a:spcPts val="2200"/>
              </a:lnSpc>
            </a:pPr>
            <a:r>
              <a:rPr lang="en-US" sz="1600" b="1" dirty="0" smtClean="0">
                <a:solidFill>
                  <a:srgbClr val="D10024"/>
                </a:solidFill>
                <a:latin typeface="Georgia"/>
                <a:cs typeface="Georgia"/>
              </a:rPr>
              <a:t>Individual Paper</a:t>
            </a:r>
          </a:p>
          <a:p>
            <a:pPr marL="285750" indent="-285750">
              <a:lnSpc>
                <a:spcPts val="2200"/>
              </a:lnSpc>
              <a:buFont typeface="Wingdings" charset="2"/>
              <a:buChar char="§"/>
            </a:pPr>
            <a:r>
              <a:rPr lang="en-US" sz="1600" dirty="0" smtClean="0">
                <a:latin typeface="Georgia"/>
                <a:cs typeface="Georgia"/>
              </a:rPr>
              <a:t>Needs Analysis</a:t>
            </a:r>
          </a:p>
          <a:p>
            <a:pPr marL="285750" indent="-285750">
              <a:lnSpc>
                <a:spcPts val="2200"/>
              </a:lnSpc>
              <a:buFont typeface="Wingdings" charset="2"/>
              <a:buChar char="§"/>
            </a:pPr>
            <a:r>
              <a:rPr lang="en-US" sz="1600" dirty="0" smtClean="0">
                <a:latin typeface="Georgia"/>
                <a:cs typeface="Georgia"/>
              </a:rPr>
              <a:t>Identification of Exercises (Rocky/</a:t>
            </a:r>
            <a:r>
              <a:rPr lang="en-US" sz="1600" dirty="0" err="1" smtClean="0">
                <a:latin typeface="Georgia"/>
                <a:cs typeface="Georgia"/>
              </a:rPr>
              <a:t>Drago</a:t>
            </a:r>
            <a:r>
              <a:rPr lang="en-US" sz="1600" dirty="0" smtClean="0">
                <a:latin typeface="Georgia"/>
                <a:cs typeface="Georgia"/>
              </a:rPr>
              <a:t>)</a:t>
            </a:r>
          </a:p>
          <a:p>
            <a:pPr marL="285750" indent="-285750">
              <a:lnSpc>
                <a:spcPts val="2200"/>
              </a:lnSpc>
              <a:buFont typeface="Wingdings" charset="2"/>
              <a:buChar char="§"/>
            </a:pPr>
            <a:r>
              <a:rPr lang="en-US" sz="1600" dirty="0" smtClean="0">
                <a:latin typeface="Georgia"/>
                <a:cs typeface="Georgia"/>
              </a:rPr>
              <a:t>Physiological Responses</a:t>
            </a:r>
          </a:p>
          <a:p>
            <a:pPr marL="285750" indent="-285750">
              <a:lnSpc>
                <a:spcPts val="2200"/>
              </a:lnSpc>
              <a:buFont typeface="Wingdings" charset="2"/>
              <a:buChar char="§"/>
            </a:pPr>
            <a:r>
              <a:rPr lang="en-US" sz="1600" dirty="0" smtClean="0">
                <a:latin typeface="Georgia"/>
                <a:cs typeface="Georgia"/>
              </a:rPr>
              <a:t>Discussion/Conclusion</a:t>
            </a:r>
          </a:p>
          <a:p>
            <a:pPr marL="742950" lvl="1" indent="-285750">
              <a:lnSpc>
                <a:spcPts val="2200"/>
              </a:lnSpc>
              <a:buFont typeface="Wingdings" charset="2"/>
              <a:buChar char="§"/>
            </a:pPr>
            <a:endParaRPr lang="en-US" sz="1600" dirty="0" smtClean="0">
              <a:latin typeface="Georgia"/>
              <a:cs typeface="Georgia"/>
            </a:endParaRPr>
          </a:p>
          <a:p>
            <a:pPr>
              <a:lnSpc>
                <a:spcPts val="2200"/>
              </a:lnSpc>
            </a:pPr>
            <a:r>
              <a:rPr lang="en-US" sz="1600" b="1" dirty="0" smtClean="0">
                <a:solidFill>
                  <a:srgbClr val="D10024"/>
                </a:solidFill>
                <a:latin typeface="Georgia"/>
                <a:cs typeface="Georgia"/>
              </a:rPr>
              <a:t>Oral Group Presentation / Debate</a:t>
            </a:r>
            <a:r>
              <a:rPr lang="en-US" sz="1600" dirty="0" smtClean="0">
                <a:solidFill>
                  <a:srgbClr val="D10024"/>
                </a:solidFill>
                <a:latin typeface="Georgia"/>
                <a:cs typeface="Georgia"/>
              </a:rPr>
              <a:t> </a:t>
            </a:r>
            <a:endParaRPr lang="en-US" sz="1600" dirty="0">
              <a:solidFill>
                <a:srgbClr val="D10024"/>
              </a:solidFill>
              <a:latin typeface="Georgia"/>
              <a:cs typeface="Georgia"/>
            </a:endParaRPr>
          </a:p>
          <a:p>
            <a:pPr marL="285750" indent="-285750">
              <a:lnSpc>
                <a:spcPts val="2200"/>
              </a:lnSpc>
              <a:buFont typeface="Wingdings" charset="2"/>
              <a:buChar char="§"/>
            </a:pPr>
            <a:r>
              <a:rPr lang="en-US" sz="1600" dirty="0" smtClean="0">
                <a:latin typeface="Georgia"/>
                <a:cs typeface="Georgia"/>
              </a:rPr>
              <a:t>Define Stance with Their Fighter</a:t>
            </a:r>
            <a:endParaRPr lang="en-US" sz="1600" dirty="0">
              <a:latin typeface="Georgia"/>
              <a:cs typeface="Georgia"/>
            </a:endParaRPr>
          </a:p>
          <a:p>
            <a:pPr marL="285750" indent="-285750">
              <a:lnSpc>
                <a:spcPts val="2200"/>
              </a:lnSpc>
              <a:buFont typeface="Wingdings" charset="2"/>
              <a:buChar char="§"/>
            </a:pPr>
            <a:r>
              <a:rPr lang="en-US" sz="1600" dirty="0" smtClean="0">
                <a:latin typeface="Georgia"/>
                <a:cs typeface="Georgia"/>
              </a:rPr>
              <a:t>Provide Evidence to Support Stance</a:t>
            </a:r>
            <a:endParaRPr lang="en-US" sz="1600" dirty="0">
              <a:latin typeface="Georgia"/>
              <a:cs typeface="Georgia"/>
            </a:endParaRPr>
          </a:p>
          <a:p>
            <a:pPr marL="285750" indent="-285750">
              <a:lnSpc>
                <a:spcPts val="2200"/>
              </a:lnSpc>
              <a:buFont typeface="Wingdings" charset="2"/>
              <a:buChar char="§"/>
            </a:pPr>
            <a:r>
              <a:rPr lang="en-US" sz="1600" dirty="0" smtClean="0">
                <a:latin typeface="Georgia"/>
                <a:cs typeface="Georgia"/>
              </a:rPr>
              <a:t>Able to Challenge Opposing Team’s Stance</a:t>
            </a:r>
          </a:p>
          <a:p>
            <a:pPr marL="285750" indent="-285750">
              <a:lnSpc>
                <a:spcPts val="2200"/>
              </a:lnSpc>
              <a:buFont typeface="Wingdings" charset="2"/>
              <a:buChar char="§"/>
            </a:pPr>
            <a:r>
              <a:rPr lang="en-US" sz="1600" dirty="0" smtClean="0">
                <a:latin typeface="Georgia"/>
                <a:cs typeface="Georgia"/>
              </a:rPr>
              <a:t>When Challenged – Able to Support their </a:t>
            </a:r>
          </a:p>
          <a:p>
            <a:pPr>
              <a:lnSpc>
                <a:spcPts val="2200"/>
              </a:lnSpc>
            </a:pPr>
            <a:r>
              <a:rPr lang="en-US" sz="1600" dirty="0" smtClean="0">
                <a:latin typeface="Georgia"/>
                <a:cs typeface="Georgia"/>
              </a:rPr>
              <a:t>      Rationale with Further Supporting Information.</a:t>
            </a:r>
          </a:p>
          <a:p>
            <a:pPr marL="742950" lvl="1" indent="-285750">
              <a:lnSpc>
                <a:spcPts val="2200"/>
              </a:lnSpc>
              <a:buFont typeface="Wingdings" charset="2"/>
              <a:buChar char="§"/>
            </a:pPr>
            <a:endParaRPr lang="en-US" sz="1600" dirty="0" smtClean="0">
              <a:latin typeface="Georgia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746" y="426303"/>
            <a:ext cx="41611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 smtClean="0">
                <a:solidFill>
                  <a:srgbClr val="D10024"/>
                </a:solidFill>
                <a:latin typeface="Georgia"/>
                <a:cs typeface="Georgia"/>
              </a:rPr>
              <a:t>ROCKY IV MODEL</a:t>
            </a:r>
            <a:endParaRPr lang="en-US" dirty="0">
              <a:solidFill>
                <a:srgbClr val="D10024"/>
              </a:solidFill>
              <a:latin typeface="Arial"/>
              <a:cs typeface="Arial"/>
            </a:endParaRPr>
          </a:p>
        </p:txBody>
      </p:sp>
      <p:pic>
        <p:nvPicPr>
          <p:cNvPr id="12" name="Picture 11" descr="edI4vIemJ5NwIORVbGtLdbJA2ih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917" y="568991"/>
            <a:ext cx="3215263" cy="482289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398291" y="5391886"/>
            <a:ext cx="3978675" cy="83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Georgia"/>
                <a:cs typeface="Georgia"/>
              </a:rPr>
              <a:t>Image credit: </a:t>
            </a:r>
            <a:r>
              <a:rPr lang="en-US" sz="800" b="1" dirty="0">
                <a:latin typeface="Georgia"/>
                <a:cs typeface="Georgia"/>
              </a:rPr>
              <a:t>MGM/UA Entertainment Company</a:t>
            </a:r>
          </a:p>
          <a:p>
            <a:r>
              <a:rPr lang="en-US" sz="2000" b="1" dirty="0" smtClean="0">
                <a:latin typeface="Georgia"/>
                <a:cs typeface="Georgia"/>
              </a:rPr>
              <a:t> </a:t>
            </a:r>
            <a:endParaRPr lang="en-US" sz="1600" dirty="0" smtClean="0">
              <a:latin typeface="Georgia"/>
              <a:cs typeface="Georgia"/>
            </a:endParaRPr>
          </a:p>
          <a:p>
            <a:pPr marL="742950" lvl="1" indent="-285750">
              <a:lnSpc>
                <a:spcPts val="2200"/>
              </a:lnSpc>
              <a:buFont typeface="Wingdings" charset="2"/>
              <a:buChar char="§"/>
            </a:pPr>
            <a:endParaRPr lang="en-US" sz="1600" dirty="0" smtClean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562110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vLogo_Stack_2C_Ligh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6" y="350266"/>
            <a:ext cx="1246538" cy="97289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741533" y="350266"/>
            <a:ext cx="0" cy="6197822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8156" y="5821179"/>
            <a:ext cx="7875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 smtClean="0">
                <a:latin typeface="Arial"/>
                <a:cs typeface="Arial"/>
              </a:rPr>
              <a:t>AState.edu</a:t>
            </a:r>
            <a:endParaRPr lang="en-US" sz="900" b="1" dirty="0">
              <a:latin typeface="Arial"/>
              <a:cs typeface="Arial"/>
            </a:endParaRPr>
          </a:p>
        </p:txBody>
      </p:sp>
      <p:pic>
        <p:nvPicPr>
          <p:cNvPr id="10" name="Picture 9" descr="FB-f-Logo__blue_2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6103558"/>
            <a:ext cx="165326" cy="165326"/>
          </a:xfrm>
          <a:prstGeom prst="rect">
            <a:avLst/>
          </a:prstGeom>
        </p:spPr>
      </p:pic>
      <p:pic>
        <p:nvPicPr>
          <p:cNvPr id="11" name="Picture 10" descr="twitter-bird-light-bg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4" y="6273117"/>
            <a:ext cx="274971" cy="274971"/>
          </a:xfrm>
          <a:prstGeom prst="rect">
            <a:avLst/>
          </a:prstGeom>
        </p:spPr>
      </p:pic>
      <p:pic>
        <p:nvPicPr>
          <p:cNvPr id="12" name="Picture 11" descr="world-ic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7" y="5871147"/>
            <a:ext cx="168411" cy="1684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35761" y="6056490"/>
            <a:ext cx="10186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latin typeface="Arial"/>
                <a:cs typeface="Arial"/>
              </a:rPr>
              <a:t>/</a:t>
            </a:r>
            <a:r>
              <a:rPr lang="en-US" sz="900" b="1" dirty="0" err="1" smtClean="0">
                <a:latin typeface="Arial"/>
                <a:cs typeface="Arial"/>
              </a:rPr>
              <a:t>ArkansasState</a:t>
            </a:r>
            <a:endParaRPr lang="en-US" sz="900" b="1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156" y="6268884"/>
            <a:ext cx="10991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latin typeface="Arial"/>
                <a:cs typeface="Arial"/>
              </a:rPr>
              <a:t>@</a:t>
            </a:r>
            <a:r>
              <a:rPr lang="en-US" sz="900" b="1" dirty="0" err="1" smtClean="0">
                <a:latin typeface="Arial"/>
                <a:cs typeface="Arial"/>
              </a:rPr>
              <a:t>ArkansasState</a:t>
            </a:r>
            <a:endParaRPr lang="en-US" sz="900" b="1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69682" y="297882"/>
            <a:ext cx="38428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 smtClean="0">
                <a:solidFill>
                  <a:prstClr val="black"/>
                </a:solidFill>
                <a:latin typeface="Georgia"/>
                <a:cs typeface="Georgia"/>
              </a:rPr>
              <a:t>Ding Ding – </a:t>
            </a:r>
            <a:r>
              <a:rPr lang="en-US" sz="3600" dirty="0" smtClean="0">
                <a:solidFill>
                  <a:prstClr val="black"/>
                </a:solidFill>
                <a:latin typeface="Georgia"/>
                <a:cs typeface="Georgia"/>
              </a:rPr>
              <a:t>Final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15" name="Picture 14" descr="freeimagedesignsboxingglov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156" y="2776786"/>
            <a:ext cx="2884484" cy="3326772"/>
          </a:xfrm>
          <a:prstGeom prst="rect">
            <a:avLst/>
          </a:prstGeom>
        </p:spPr>
      </p:pic>
      <p:sp>
        <p:nvSpPr>
          <p:cNvPr id="17" name="Oval 16"/>
          <p:cNvSpPr/>
          <p:nvPr/>
        </p:nvSpPr>
        <p:spPr>
          <a:xfrm>
            <a:off x="5808207" y="6103559"/>
            <a:ext cx="2511656" cy="183763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688975" dist="1295400" dir="5400000" rotWithShape="0">
              <a:srgbClr val="000000">
                <a:alpha val="72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911225" dist="1409700" dir="2000400" sx="104000" sy="104000" kx="-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94039" y="6292150"/>
            <a:ext cx="3978675" cy="83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Georgia"/>
                <a:cs typeface="Georgia"/>
              </a:rPr>
              <a:t>Image credit: </a:t>
            </a:r>
            <a:r>
              <a:rPr lang="en-US" sz="800" b="1" dirty="0" err="1" smtClean="0">
                <a:latin typeface="Georgia"/>
                <a:cs typeface="Georgia"/>
              </a:rPr>
              <a:t>FreeImageDesigns.com</a:t>
            </a:r>
            <a:endParaRPr lang="en-US" sz="800" b="1" dirty="0">
              <a:latin typeface="Georgia"/>
              <a:cs typeface="Georgia"/>
            </a:endParaRPr>
          </a:p>
          <a:p>
            <a:r>
              <a:rPr lang="en-US" sz="2000" b="1" dirty="0" smtClean="0">
                <a:latin typeface="Georgia"/>
                <a:cs typeface="Georgia"/>
              </a:rPr>
              <a:t> </a:t>
            </a:r>
            <a:endParaRPr lang="en-US" sz="1600" dirty="0" smtClean="0">
              <a:latin typeface="Georgia"/>
              <a:cs typeface="Georgia"/>
            </a:endParaRPr>
          </a:p>
          <a:p>
            <a:pPr marL="742950" lvl="1" indent="-285750">
              <a:lnSpc>
                <a:spcPts val="2200"/>
              </a:lnSpc>
              <a:buFont typeface="Wingdings" charset="2"/>
              <a:buChar char="§"/>
            </a:pPr>
            <a:endParaRPr lang="en-US" sz="1600" dirty="0" smtClean="0">
              <a:latin typeface="Georgia"/>
              <a:cs typeface="Georgi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83927" y="2919447"/>
            <a:ext cx="5436851" cy="2215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i="1" dirty="0" smtClean="0">
                <a:solidFill>
                  <a:srgbClr val="D10024"/>
                </a:solidFill>
                <a:latin typeface="Georgia"/>
                <a:cs typeface="Georgia"/>
              </a:rPr>
              <a:t>The </a:t>
            </a:r>
            <a:r>
              <a:rPr lang="en-US" sz="6000" i="1" dirty="0" smtClean="0">
                <a:solidFill>
                  <a:srgbClr val="D10024"/>
                </a:solidFill>
                <a:latin typeface="Georgia"/>
                <a:cs typeface="Georgia"/>
              </a:rPr>
              <a:t>Final Decision.</a:t>
            </a:r>
            <a:endParaRPr lang="en-US" sz="6000" i="1" dirty="0" smtClean="0">
              <a:solidFill>
                <a:srgbClr val="D10024"/>
              </a:solidFill>
              <a:latin typeface="Georgia"/>
              <a:cs typeface="Georgia"/>
            </a:endParaRPr>
          </a:p>
          <a:p>
            <a:pPr marL="742950" lvl="1" indent="-285750">
              <a:lnSpc>
                <a:spcPts val="2200"/>
              </a:lnSpc>
              <a:buFont typeface="Wingdings" charset="2"/>
              <a:buChar char="§"/>
            </a:pPr>
            <a:endParaRPr lang="en-US" sz="16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2303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164</Words>
  <Application>Microsoft Macintosh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Arkansas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Clark</dc:creator>
  <cp:lastModifiedBy>Mandy Northcutt</cp:lastModifiedBy>
  <cp:revision>31</cp:revision>
  <cp:lastPrinted>2018-03-08T16:56:52Z</cp:lastPrinted>
  <dcterms:created xsi:type="dcterms:W3CDTF">2013-08-23T15:55:02Z</dcterms:created>
  <dcterms:modified xsi:type="dcterms:W3CDTF">2018-03-08T22:48:43Z</dcterms:modified>
</cp:coreProperties>
</file>